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303" r:id="rId2"/>
    <p:sldId id="309" r:id="rId3"/>
    <p:sldId id="308" r:id="rId4"/>
    <p:sldId id="289" r:id="rId5"/>
    <p:sldId id="312" r:id="rId6"/>
    <p:sldId id="313" r:id="rId7"/>
    <p:sldId id="314" r:id="rId8"/>
    <p:sldId id="310" r:id="rId9"/>
  </p:sldIdLst>
  <p:sldSz cx="9144000" cy="6858000" type="screen4x3"/>
  <p:notesSz cx="9926638" cy="143557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D4CC"/>
    <a:srgbClr val="F622AA"/>
    <a:srgbClr val="0000E0"/>
    <a:srgbClr val="FFFFFF"/>
    <a:srgbClr val="9ABEB5"/>
    <a:srgbClr val="00B4B0"/>
    <a:srgbClr val="E5EFEC"/>
    <a:srgbClr val="31869B"/>
    <a:srgbClr val="367E6B"/>
    <a:srgbClr val="00D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Světlý styl 3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96807" autoAdjust="0"/>
  </p:normalViewPr>
  <p:slideViewPr>
    <p:cSldViewPr snapToGrid="0">
      <p:cViewPr varScale="1">
        <p:scale>
          <a:sx n="122" d="100"/>
          <a:sy n="122" d="100"/>
        </p:scale>
        <p:origin x="10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9T08:56:47.476"/>
    </inkml:context>
    <inkml:brush xml:id="br0">
      <inkml:brushProperty name="width" value="0.1" units="cm"/>
      <inkml:brushProperty name="height" value="0.1" units="cm"/>
      <inkml:brushProperty name="color" value="#92D050"/>
    </inkml:brush>
  </inkml:definitions>
  <inkml:trace contextRef="#ctx0" brushRef="#br0">823 291 24575,'-81'-2'0,"33"0"0,-92 9 0,118-3 0,1 2 0,0 0 0,0 2 0,0 0 0,1 1 0,1 1 0,0 1 0,0 1 0,1 0 0,-24 22 0,27-22 0,-2 0 0,-32 17 0,31-19 0,-1 1 0,-19 15 0,29-18 0,0 1 0,1 0 0,0 1 0,1 0 0,-1 0 0,-10 22 0,-28 73 0,36-80 0,3-7 0,2 0 0,-1-1 0,2 2 0,1-1 0,0 0 0,1 2 0,1 36 0,1-28 0,0-7 0,4 37 0,-2-51 0,-1 0 0,0 0 0,1 0 0,1 0 0,0 0 0,0-1 0,0 1 0,0-1 0,6 7 0,4 4 0,1 0 0,1-1 0,1 0 0,0-1 0,1 0 0,1-2 0,0 0 0,33 17 0,170 98 0,-195-111 0,1-1 0,1-1 0,42 17 0,162 44 0,-166-55 0,-36-10 0,0-2 0,1-1 0,0-2 0,49 5 0,263-12 0,-333 0 0,-1 0 0,0-1 0,1 0 0,-1-1 0,0 1 0,0-2 0,0 1 0,13-8 0,2-5 0,35-27 0,-43 31 0,0-1 0,0 2 0,1 0 0,1 2 0,27-13 0,-39 20 0,1 0 0,-1-2 0,0 1 0,0 0 0,0-1 0,0 0 0,-1 0 0,1 0 0,-2-1 0,1 0 0,0-1 0,0 2 0,-1-2 0,6-10 0,0-4 0,0 0 0,-1-1 0,6-25 0,-12 38 0,3-13 0,-1 0 0,-1-1 0,-1 0 0,1-26 0,-6-90 0,0 62 0,3 57 0,-2 1 0,0-1 0,-1 1 0,0-1 0,-3 1 0,1 0 0,-1 0 0,-1 0 0,-1 1 0,0 0 0,-12-18 0,17 31 0,-33-57 0,-3 3 0,-52-62 0,74 104 0,0 1 0,-1 0 0,-25-15 0,-25-21 0,52 37 0,-89-76 0,84 77 0,1-1 0,-1 1 0,-38-17 0,53 28 0,-95-37 0,85 35 0,0 0 0,0 1 0,0 0 0,0 2 0,-16-1 0,-8 0 0,0-3 0,1 0 0,-47-13 0,45 8 0,1 2 0,-1 2 0,-42-1 0,40 8-1365,25-1-5461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9T08:58:22.27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24575,'13'21'0,"1"-1"0,1-1 0,1-1 0,0 0 0,1-1 0,1-1 0,24 18 0,-15-11 0,308 282-1365,-305-273-5461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9T08:58:23.9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623 1 24575,'0'6'0,"0"0"0,-1 0 0,0-1 0,0 1 0,0 0 0,-1-1 0,0 1 0,0-1 0,0 1 0,-1-1 0,1 0 0,-1 0 0,-1 0 0,1 0 0,-1 0 0,1-1 0,-1 0 0,-1 0 0,1 0 0,-9 6 0,-7 2 0,0 0 0,-1-2 0,0 0 0,-24 7 0,-36 17 0,59-24 0,-1-1 0,0-1 0,0-1 0,-38 7 0,28-8 0,-49 18 0,23 0-1365,31-14-5461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9T09:46:10.64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24575,'15'1'0,"-1"1"0,0 0 0,0 1 0,0 1 0,0 0 0,0 1 0,13 7 0,13 4 0,223 89 0,-5 12 0,434 267 0,-474-249 0,665 433 0,-551-310 0,-45-33 0,522 451 0,-600-489 0,530 393 0,50-58 0,-95-40 0,-296-191-1365,-351-259-5461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9T09:46:11.99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2646 24575,'4'-8'0,"23"-28"0,38-50 0,45-47 0,60-51 0,35-31 0,46-20-1661,30 3 1661,31-11 0,41 2 0,28 4-1640,-17 24 1640,-52 36 0,-48 34-698,-66 33 698,-58 33 0,-47 28 0,-38 23-4192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1696" y="0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7602700F-0470-46BB-A53E-C7C4216DDF00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733550" y="1795463"/>
            <a:ext cx="6459538" cy="4843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62" tIns="66381" rIns="132762" bIns="66381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201" y="6908124"/>
            <a:ext cx="7942238" cy="5652309"/>
          </a:xfrm>
          <a:prstGeom prst="rect">
            <a:avLst/>
          </a:prstGeom>
        </p:spPr>
        <p:txBody>
          <a:bodyPr vert="horz" lIns="132762" tIns="66381" rIns="132762" bIns="66381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13637171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1696" y="13637171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fld id="{CD351E36-A668-41BE-8061-76FF204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2480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45D8-9D72-4FC6-90B5-13DFE8603617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7BAF-A0D4-4A86-9F64-BD75DCD6D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1788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45D8-9D72-4FC6-90B5-13DFE8603617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7BAF-A0D4-4A86-9F64-BD75DCD6D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88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45D8-9D72-4FC6-90B5-13DFE8603617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7BAF-A0D4-4A86-9F64-BD75DCD6D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1556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45D8-9D72-4FC6-90B5-13DFE8603617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7BAF-A0D4-4A86-9F64-BD75DCD6D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785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45D8-9D72-4FC6-90B5-13DFE8603617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7BAF-A0D4-4A86-9F64-BD75DCD6D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020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45D8-9D72-4FC6-90B5-13DFE8603617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7BAF-A0D4-4A86-9F64-BD75DCD6D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907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45D8-9D72-4FC6-90B5-13DFE8603617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7BAF-A0D4-4A86-9F64-BD75DCD6D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727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45D8-9D72-4FC6-90B5-13DFE8603617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7BAF-A0D4-4A86-9F64-BD75DCD6D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711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45D8-9D72-4FC6-90B5-13DFE8603617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7BAF-A0D4-4A86-9F64-BD75DCD6D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5832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45D8-9D72-4FC6-90B5-13DFE8603617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7BAF-A0D4-4A86-9F64-BD75DCD6D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598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445D8-9D72-4FC6-90B5-13DFE8603617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7BAF-A0D4-4A86-9F64-BD75DCD6D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7960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445D8-9D72-4FC6-90B5-13DFE8603617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17BAF-A0D4-4A86-9F64-BD75DCD6DF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651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customXml" Target="../ink/ink2.xml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customXml" Target="../ink/ink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customXml" Target="../ink/ink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6DAD2A47-93F2-45A8-A2BA-CE6C4CF7D80D}"/>
              </a:ext>
            </a:extLst>
          </p:cNvPr>
          <p:cNvSpPr/>
          <p:nvPr/>
        </p:nvSpPr>
        <p:spPr>
          <a:xfrm rot="5400000">
            <a:off x="3882417" y="-3262418"/>
            <a:ext cx="1380686" cy="9145519"/>
          </a:xfrm>
          <a:prstGeom prst="rect">
            <a:avLst/>
          </a:prstGeom>
          <a:solidFill>
            <a:srgbClr val="BAD4CC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1D189FA-3923-FA25-40F5-0A8F06B2C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9" y="2005916"/>
            <a:ext cx="5322452" cy="42193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A523D2C8-7959-67E3-3D1A-FDEE1D62DD79}"/>
                  </a:ext>
                </a:extLst>
              </p14:cNvPr>
              <p14:cNvContentPartPr/>
              <p14:nvPr/>
            </p14:nvContentPartPr>
            <p14:xfrm>
              <a:off x="3097786" y="4008785"/>
              <a:ext cx="680733" cy="575662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A523D2C8-7959-67E3-3D1A-FDEE1D62DD7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79787" y="3990796"/>
                <a:ext cx="716372" cy="611281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ovéPole 17">
            <a:extLst>
              <a:ext uri="{FF2B5EF4-FFF2-40B4-BE49-F238E27FC236}">
                <a16:creationId xmlns:a16="http://schemas.microsoft.com/office/drawing/2014/main" id="{8C7CAA3E-A206-0B12-E18E-161048968C54}"/>
              </a:ext>
            </a:extLst>
          </p:cNvPr>
          <p:cNvSpPr txBox="1"/>
          <p:nvPr/>
        </p:nvSpPr>
        <p:spPr>
          <a:xfrm>
            <a:off x="3622716" y="3866150"/>
            <a:ext cx="676783" cy="307777"/>
          </a:xfrm>
          <a:prstGeom prst="rect">
            <a:avLst/>
          </a:prstGeom>
          <a:solidFill>
            <a:srgbClr val="FFFFFF">
              <a:alpha val="49020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Z3860</a:t>
            </a: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10F6BDF6-3F1A-518B-ED3A-733DFEF719C2}"/>
              </a:ext>
            </a:extLst>
          </p:cNvPr>
          <p:cNvCxnSpPr>
            <a:cxnSpLocks/>
          </p:cNvCxnSpPr>
          <p:nvPr/>
        </p:nvCxnSpPr>
        <p:spPr>
          <a:xfrm flipH="1">
            <a:off x="3525014" y="4096983"/>
            <a:ext cx="211491" cy="118535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95192B13-C60E-4F2C-1394-7D85FBDD3443}"/>
              </a:ext>
            </a:extLst>
          </p:cNvPr>
          <p:cNvGrpSpPr/>
          <p:nvPr/>
        </p:nvGrpSpPr>
        <p:grpSpPr>
          <a:xfrm>
            <a:off x="3300734" y="4288696"/>
            <a:ext cx="261000" cy="188640"/>
            <a:chOff x="5906066" y="3641337"/>
            <a:chExt cx="261000" cy="18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5" name="Rukopis 24">
                  <a:extLst>
                    <a:ext uri="{FF2B5EF4-FFF2-40B4-BE49-F238E27FC236}">
                      <a16:creationId xmlns:a16="http://schemas.microsoft.com/office/drawing/2014/main" id="{C91A19E3-60F1-2199-31F5-33CA19A546BE}"/>
                    </a:ext>
                  </a:extLst>
                </p14:cNvPr>
                <p14:cNvContentPartPr/>
                <p14:nvPr/>
              </p14:nvContentPartPr>
              <p14:xfrm>
                <a:off x="5971226" y="3641337"/>
                <a:ext cx="195840" cy="188640"/>
              </p14:xfrm>
            </p:contentPart>
          </mc:Choice>
          <mc:Fallback xmlns="">
            <p:pic>
              <p:nvPicPr>
                <p:cNvPr id="25" name="Rukopis 24">
                  <a:extLst>
                    <a:ext uri="{FF2B5EF4-FFF2-40B4-BE49-F238E27FC236}">
                      <a16:creationId xmlns:a16="http://schemas.microsoft.com/office/drawing/2014/main" id="{C91A19E3-60F1-2199-31F5-33CA19A546B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966906" y="3637017"/>
                  <a:ext cx="20448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6" name="Rukopis 25">
                  <a:extLst>
                    <a:ext uri="{FF2B5EF4-FFF2-40B4-BE49-F238E27FC236}">
                      <a16:creationId xmlns:a16="http://schemas.microsoft.com/office/drawing/2014/main" id="{9C154923-3895-F81B-B16C-DB9CAF5F9772}"/>
                    </a:ext>
                  </a:extLst>
                </p14:cNvPr>
                <p14:cNvContentPartPr/>
                <p14:nvPr/>
              </p14:nvContentPartPr>
              <p14:xfrm>
                <a:off x="5906066" y="3649257"/>
                <a:ext cx="224280" cy="115560"/>
              </p14:xfrm>
            </p:contentPart>
          </mc:Choice>
          <mc:Fallback xmlns="">
            <p:pic>
              <p:nvPicPr>
                <p:cNvPr id="26" name="Rukopis 25">
                  <a:extLst>
                    <a:ext uri="{FF2B5EF4-FFF2-40B4-BE49-F238E27FC236}">
                      <a16:creationId xmlns:a16="http://schemas.microsoft.com/office/drawing/2014/main" id="{9C154923-3895-F81B-B16C-DB9CAF5F977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01746" y="3644937"/>
                  <a:ext cx="232920" cy="124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8279C1CB-1824-8FB6-8CA4-09BC5B275239}"/>
              </a:ext>
            </a:extLst>
          </p:cNvPr>
          <p:cNvSpPr txBox="1"/>
          <p:nvPr/>
        </p:nvSpPr>
        <p:spPr>
          <a:xfrm>
            <a:off x="494536" y="723824"/>
            <a:ext cx="864946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cs-CZ" sz="14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21/2017</a:t>
            </a:r>
            <a:r>
              <a:rPr lang="cs-CZ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– Strategie rozvoje tramvajových tratí v Praze do roku 2030 (IPR HMP)</a:t>
            </a:r>
          </a:p>
          <a:p>
            <a:pPr marL="984250" lvl="1" indent="-168275">
              <a:buFont typeface="Wingdings" panose="05000000000000000000" pitchFamily="2" charset="2"/>
              <a:buChar char="§"/>
            </a:pPr>
            <a:r>
              <a:rPr lang="cs-CZ" sz="14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Priorita č.14 </a:t>
            </a:r>
            <a:r>
              <a:rPr lang="cs-CZ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- </a:t>
            </a:r>
            <a:r>
              <a:rPr lang="cs-CZ" sz="14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</a:t>
            </a:r>
            <a:r>
              <a:rPr lang="cs-CZ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utno zajistit soulad s ÚP</a:t>
            </a:r>
          </a:p>
          <a:p>
            <a:pPr marL="984250" lvl="1" indent="-168275">
              <a:buFont typeface="Wingdings" panose="05000000000000000000" pitchFamily="2" charset="2"/>
              <a:buChar char="§"/>
            </a:pPr>
            <a:endParaRPr lang="cs-CZ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cs-CZ" sz="14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03/2021 </a:t>
            </a:r>
            <a:r>
              <a:rPr lang="cs-CZ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– AKTUALIZACE Strategie rozvoje tramvajových tratí v Praze do roku 2030 </a:t>
            </a:r>
          </a:p>
          <a:p>
            <a:pPr marL="984250" lvl="1" indent="-171450">
              <a:buFont typeface="Wingdings" panose="05000000000000000000" pitchFamily="2" charset="2"/>
              <a:buChar char="§"/>
            </a:pPr>
            <a:r>
              <a:rPr lang="cs-CZ" sz="14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nutno </a:t>
            </a:r>
            <a:r>
              <a:rPr lang="cs-CZ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zajistit soulad s ÚP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C71E9D-B8C0-A860-D952-196531C332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6093" y="2090518"/>
            <a:ext cx="3483738" cy="4098209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47C36F4B-E5B9-3590-BEC2-5BB101AA3680}"/>
              </a:ext>
            </a:extLst>
          </p:cNvPr>
          <p:cNvSpPr/>
          <p:nvPr/>
        </p:nvSpPr>
        <p:spPr>
          <a:xfrm>
            <a:off x="5461704" y="5702628"/>
            <a:ext cx="3332515" cy="186639"/>
          </a:xfrm>
          <a:prstGeom prst="rect">
            <a:avLst/>
          </a:prstGeom>
          <a:solidFill>
            <a:srgbClr val="F622AA">
              <a:alpha val="32941"/>
            </a:srgbClr>
          </a:solidFill>
          <a:ln>
            <a:solidFill>
              <a:srgbClr val="F622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C059A75-1B45-DF54-BBCA-1F79FC8906C4}"/>
              </a:ext>
            </a:extLst>
          </p:cNvPr>
          <p:cNvSpPr txBox="1"/>
          <p:nvPr/>
        </p:nvSpPr>
        <p:spPr>
          <a:xfrm>
            <a:off x="4299499" y="6285184"/>
            <a:ext cx="4281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NYNÍ: soulad s ÚP zajišťuje změna Z3860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77BCCB96-45B6-D499-FDA5-BBBF689EDCD2}"/>
              </a:ext>
            </a:extLst>
          </p:cNvPr>
          <p:cNvCxnSpPr>
            <a:cxnSpLocks/>
          </p:cNvCxnSpPr>
          <p:nvPr/>
        </p:nvCxnSpPr>
        <p:spPr>
          <a:xfrm flipH="1">
            <a:off x="5386092" y="5959026"/>
            <a:ext cx="592677" cy="398265"/>
          </a:xfrm>
          <a:prstGeom prst="straightConnector1">
            <a:avLst/>
          </a:prstGeom>
          <a:ln>
            <a:solidFill>
              <a:srgbClr val="F622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>
            <a:extLst>
              <a:ext uri="{FF2B5EF4-FFF2-40B4-BE49-F238E27FC236}">
                <a16:creationId xmlns:a16="http://schemas.microsoft.com/office/drawing/2014/main" id="{661CAE48-FBDC-3D07-8EE8-6F069E3BC4A9}"/>
              </a:ext>
            </a:extLst>
          </p:cNvPr>
          <p:cNvSpPr/>
          <p:nvPr/>
        </p:nvSpPr>
        <p:spPr>
          <a:xfrm rot="5400000">
            <a:off x="4261240" y="-4262761"/>
            <a:ext cx="619999" cy="9145519"/>
          </a:xfrm>
          <a:prstGeom prst="rect">
            <a:avLst/>
          </a:prstGeom>
          <a:solidFill>
            <a:srgbClr val="367E6B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09EBBAC-FB82-1D15-20B8-0B642CAEA4CB}"/>
              </a:ext>
            </a:extLst>
          </p:cNvPr>
          <p:cNvSpPr txBox="1"/>
          <p:nvPr/>
        </p:nvSpPr>
        <p:spPr>
          <a:xfrm>
            <a:off x="-3041" y="99080"/>
            <a:ext cx="8932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+mj-lt"/>
              </a:rPr>
              <a:t>TT do Malého háje (Štěrboholy, Dolní Měcholupy)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C6C0B666-7E88-1D48-4865-F4FB7FA13138}"/>
              </a:ext>
            </a:extLst>
          </p:cNvPr>
          <p:cNvSpPr txBox="1"/>
          <p:nvPr/>
        </p:nvSpPr>
        <p:spPr>
          <a:xfrm>
            <a:off x="5199147" y="2620684"/>
            <a:ext cx="37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1.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58817EC-F00C-D69F-92F2-EC3A26951C30}"/>
              </a:ext>
            </a:extLst>
          </p:cNvPr>
          <p:cNvSpPr txBox="1"/>
          <p:nvPr/>
        </p:nvSpPr>
        <p:spPr>
          <a:xfrm>
            <a:off x="5199147" y="2923185"/>
            <a:ext cx="37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2.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255D98A-0D53-B1F9-2053-D5398FCDB684}"/>
              </a:ext>
            </a:extLst>
          </p:cNvPr>
          <p:cNvSpPr txBox="1"/>
          <p:nvPr/>
        </p:nvSpPr>
        <p:spPr>
          <a:xfrm>
            <a:off x="5199147" y="3210828"/>
            <a:ext cx="37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3.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936CB983-4394-96CC-88B9-E0338AA1A9CC}"/>
              </a:ext>
            </a:extLst>
          </p:cNvPr>
          <p:cNvSpPr txBox="1"/>
          <p:nvPr/>
        </p:nvSpPr>
        <p:spPr>
          <a:xfrm>
            <a:off x="5199147" y="3549988"/>
            <a:ext cx="37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4.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D793647-83E1-40DE-EE35-6575AEF4B95E}"/>
              </a:ext>
            </a:extLst>
          </p:cNvPr>
          <p:cNvSpPr txBox="1"/>
          <p:nvPr/>
        </p:nvSpPr>
        <p:spPr>
          <a:xfrm>
            <a:off x="5199147" y="3858724"/>
            <a:ext cx="37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5.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AA12AF4B-3D2B-9421-0F15-5637B9AEDE0D}"/>
              </a:ext>
            </a:extLst>
          </p:cNvPr>
          <p:cNvSpPr txBox="1"/>
          <p:nvPr/>
        </p:nvSpPr>
        <p:spPr>
          <a:xfrm>
            <a:off x="5209923" y="4066102"/>
            <a:ext cx="37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6.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6C525F26-9022-2EE5-6649-14ECD96CFFD3}"/>
              </a:ext>
            </a:extLst>
          </p:cNvPr>
          <p:cNvSpPr txBox="1"/>
          <p:nvPr/>
        </p:nvSpPr>
        <p:spPr>
          <a:xfrm>
            <a:off x="5207533" y="4321720"/>
            <a:ext cx="37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7.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72778F82-F8FC-F2C6-083A-9C5D9C336BBA}"/>
              </a:ext>
            </a:extLst>
          </p:cNvPr>
          <p:cNvSpPr txBox="1"/>
          <p:nvPr/>
        </p:nvSpPr>
        <p:spPr>
          <a:xfrm>
            <a:off x="5214099" y="4602667"/>
            <a:ext cx="37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8.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58F5567F-A2F7-1FF0-F95A-133D0E0D6836}"/>
              </a:ext>
            </a:extLst>
          </p:cNvPr>
          <p:cNvSpPr txBox="1"/>
          <p:nvPr/>
        </p:nvSpPr>
        <p:spPr>
          <a:xfrm>
            <a:off x="5225789" y="4838118"/>
            <a:ext cx="37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9.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80AD8CA4-404B-8EBA-B801-5AF7EA81F8FF}"/>
              </a:ext>
            </a:extLst>
          </p:cNvPr>
          <p:cNvSpPr txBox="1"/>
          <p:nvPr/>
        </p:nvSpPr>
        <p:spPr>
          <a:xfrm>
            <a:off x="5117447" y="4995748"/>
            <a:ext cx="537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10.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4DF5E7BB-BAF4-4D2F-BA72-474CDE767127}"/>
              </a:ext>
            </a:extLst>
          </p:cNvPr>
          <p:cNvSpPr txBox="1"/>
          <p:nvPr/>
        </p:nvSpPr>
        <p:spPr>
          <a:xfrm>
            <a:off x="5118092" y="5123539"/>
            <a:ext cx="537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11.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B544D7BE-C266-2C14-BD30-743FCD788B3D}"/>
              </a:ext>
            </a:extLst>
          </p:cNvPr>
          <p:cNvSpPr txBox="1"/>
          <p:nvPr/>
        </p:nvSpPr>
        <p:spPr>
          <a:xfrm>
            <a:off x="5132397" y="5314774"/>
            <a:ext cx="537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12.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7CD6DA19-B3F0-4CD0-2EFF-22DB37811D9A}"/>
              </a:ext>
            </a:extLst>
          </p:cNvPr>
          <p:cNvSpPr txBox="1"/>
          <p:nvPr/>
        </p:nvSpPr>
        <p:spPr>
          <a:xfrm>
            <a:off x="5136953" y="5475794"/>
            <a:ext cx="537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13.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5EB14983-ACE4-61E2-5955-5E57E8E3226D}"/>
              </a:ext>
            </a:extLst>
          </p:cNvPr>
          <p:cNvSpPr txBox="1"/>
          <p:nvPr/>
        </p:nvSpPr>
        <p:spPr>
          <a:xfrm>
            <a:off x="5141509" y="5636814"/>
            <a:ext cx="537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14.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2C91D2C2-206E-B1E8-E6C2-A75F4DE7E524}"/>
              </a:ext>
            </a:extLst>
          </p:cNvPr>
          <p:cNvSpPr txBox="1"/>
          <p:nvPr/>
        </p:nvSpPr>
        <p:spPr>
          <a:xfrm>
            <a:off x="5132397" y="5788802"/>
            <a:ext cx="537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15.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416FE083-2641-2B7F-9BC0-E22C79A06B91}"/>
              </a:ext>
            </a:extLst>
          </p:cNvPr>
          <p:cNvSpPr txBox="1"/>
          <p:nvPr/>
        </p:nvSpPr>
        <p:spPr>
          <a:xfrm>
            <a:off x="5127841" y="5933163"/>
            <a:ext cx="537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16.</a:t>
            </a:r>
          </a:p>
        </p:txBody>
      </p:sp>
    </p:spTree>
    <p:extLst>
      <p:ext uri="{BB962C8B-B14F-4D97-AF65-F5344CB8AC3E}">
        <p14:creationId xmlns:p14="http://schemas.microsoft.com/office/powerpoint/2010/main" val="513611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6DAD2A47-93F2-45A8-A2BA-CE6C4CF7D80D}"/>
              </a:ext>
            </a:extLst>
          </p:cNvPr>
          <p:cNvSpPr/>
          <p:nvPr/>
        </p:nvSpPr>
        <p:spPr>
          <a:xfrm rot="5400000">
            <a:off x="4149209" y="-4150729"/>
            <a:ext cx="844063" cy="9145519"/>
          </a:xfrm>
          <a:prstGeom prst="rect">
            <a:avLst/>
          </a:prstGeom>
          <a:solidFill>
            <a:srgbClr val="367E6B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5A6E43A-A49E-E0EC-211D-277595CFB5D3}"/>
              </a:ext>
            </a:extLst>
          </p:cNvPr>
          <p:cNvSpPr txBox="1"/>
          <p:nvPr/>
        </p:nvSpPr>
        <p:spPr>
          <a:xfrm>
            <a:off x="-1" y="191197"/>
            <a:ext cx="8932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+mj-lt"/>
              </a:rPr>
              <a:t>Harmonogram TT do Malého háje (Štěrboholy, Dolní Měcholupy)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A1B97A8-F0DF-D9A0-7ACF-8E764675D91E}"/>
              </a:ext>
            </a:extLst>
          </p:cNvPr>
          <p:cNvSpPr txBox="1"/>
          <p:nvPr/>
        </p:nvSpPr>
        <p:spPr>
          <a:xfrm>
            <a:off x="226646" y="1035261"/>
            <a:ext cx="5814646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cs-CZ" sz="11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21/2017</a:t>
            </a:r>
            <a:r>
              <a:rPr lang="cs-CZ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– Strategie rozvoje tramvajových tratí v Praze do roku 2030 (IPR HMP)</a:t>
            </a:r>
          </a:p>
          <a:p>
            <a:pPr marL="984250" lvl="1" indent="-168275">
              <a:buFont typeface="Wingdings" panose="05000000000000000000" pitchFamily="2" charset="2"/>
              <a:buChar char="§"/>
            </a:pPr>
            <a:r>
              <a:rPr lang="cs-CZ" sz="11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Priorita č.14 </a:t>
            </a:r>
            <a:r>
              <a:rPr lang="cs-CZ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- </a:t>
            </a:r>
            <a:r>
              <a:rPr lang="cs-CZ" sz="11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</a:t>
            </a:r>
            <a:r>
              <a:rPr lang="cs-CZ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utno zajistit soulad s ÚP</a:t>
            </a:r>
          </a:p>
          <a:p>
            <a:pPr marL="984250" lvl="1" indent="-168275">
              <a:buFont typeface="Wingdings" panose="05000000000000000000" pitchFamily="2" charset="2"/>
              <a:buChar char="§"/>
            </a:pPr>
            <a:endParaRPr lang="cs-CZ" sz="11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cs-CZ" sz="11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03/2021 </a:t>
            </a:r>
            <a:r>
              <a:rPr lang="cs-CZ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– AKTUALIZACE Strategie rozvoje tramvajových tratí v Praze do roku 2030 </a:t>
            </a:r>
          </a:p>
          <a:p>
            <a:pPr marL="984250" lvl="1" indent="-171450">
              <a:buFont typeface="Wingdings" panose="05000000000000000000" pitchFamily="2" charset="2"/>
              <a:buChar char="§"/>
            </a:pPr>
            <a:r>
              <a:rPr lang="cs-CZ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možná projektová příprava do roku 2030 – </a:t>
            </a:r>
            <a:r>
              <a:rPr lang="cs-CZ" sz="11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nutno </a:t>
            </a:r>
            <a:r>
              <a:rPr lang="cs-CZ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zajistit soulad s ÚP</a:t>
            </a:r>
          </a:p>
          <a:p>
            <a:pPr marL="984250" lvl="1" indent="-171450">
              <a:buFont typeface="Wingdings" panose="05000000000000000000" pitchFamily="2" charset="2"/>
              <a:buChar char="§"/>
            </a:pPr>
            <a:endParaRPr lang="cs-CZ" sz="11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cs-CZ" sz="11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06/2021</a:t>
            </a:r>
            <a:r>
              <a:rPr lang="cs-CZ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– schválen </a:t>
            </a:r>
            <a:r>
              <a:rPr lang="cs-CZ" sz="11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podnět na pořízení změny ÚP Z3860 (P445/2019)</a:t>
            </a:r>
            <a:r>
              <a:rPr lang="cs-CZ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, zahrnující i vedení 		tramvajové trati do Malého háje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cs-CZ" sz="11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cs-CZ" sz="11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2021 – Urbanistická studie Malý háj – podklad pro změnu ÚP Z3860</a:t>
            </a:r>
          </a:p>
          <a:p>
            <a:pPr marL="984250" lvl="1" indent="-179388">
              <a:buFont typeface="Wingdings" panose="05000000000000000000" pitchFamily="2" charset="2"/>
              <a:buChar char="§"/>
            </a:pPr>
            <a:r>
              <a:rPr lang="cs-CZ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dle zadání IPR HMP a HMP</a:t>
            </a:r>
          </a:p>
          <a:p>
            <a:pPr marL="984250" lvl="1" indent="-179388">
              <a:buFont typeface="Wingdings" panose="05000000000000000000" pitchFamily="2" charset="2"/>
              <a:buChar char="§"/>
            </a:pPr>
            <a:r>
              <a:rPr lang="cs-CZ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12 podmínek vyjádřené usnesením VÚRM ZHMP 12.5.2021</a:t>
            </a:r>
            <a:endParaRPr lang="cs-CZ" sz="1100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984250" lvl="1" indent="-179388">
              <a:buFont typeface="Wingdings" panose="05000000000000000000" pitchFamily="2" charset="2"/>
              <a:buChar char="§"/>
            </a:pPr>
            <a:r>
              <a:rPr lang="cs-CZ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řeší budoucí kapacitu území, nadlokální dopravní infrastrukturu (TT, napojení na obchvat DM), výškové hladiny, apod.</a:t>
            </a:r>
          </a:p>
          <a:p>
            <a:pPr marL="984250" lvl="1" indent="-179388">
              <a:buFont typeface="Wingdings" panose="05000000000000000000" pitchFamily="2" charset="2"/>
              <a:buChar char="§"/>
            </a:pPr>
            <a:endParaRPr lang="cs-CZ" sz="11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cs-CZ" sz="11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2022 – IPR HMP zahrnuje do Z3860 celou budoucí trasu TT až po Ústřední dílny DP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endParaRPr lang="cs-CZ" sz="1100" b="1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cs-CZ" sz="11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10/2023</a:t>
            </a:r>
            <a:r>
              <a:rPr lang="cs-CZ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- technická studii </a:t>
            </a:r>
            <a:r>
              <a:rPr lang="cs-CZ" sz="11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Prodloužení tramvajové trati do Štěrbohol </a:t>
            </a:r>
            <a:r>
              <a:rPr lang="cs-CZ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(Malý háj)</a:t>
            </a:r>
          </a:p>
          <a:p>
            <a:pPr marL="984250" lvl="1" indent="-171450">
              <a:buFont typeface="Wingdings" panose="05000000000000000000" pitchFamily="2" charset="2"/>
              <a:buChar char="§"/>
            </a:pPr>
            <a:r>
              <a:rPr lang="cs-CZ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Zpracovatel ETC</a:t>
            </a:r>
          </a:p>
          <a:p>
            <a:pPr marL="984250" lvl="1" indent="-171450">
              <a:buFont typeface="Wingdings" panose="05000000000000000000" pitchFamily="2" charset="2"/>
              <a:buChar char="§"/>
            </a:pPr>
            <a:r>
              <a:rPr lang="cs-CZ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Pozemky:</a:t>
            </a:r>
            <a:r>
              <a:rPr lang="cs-CZ" sz="11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cs-CZ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HMP, investor v lokalitě Malý háj</a:t>
            </a:r>
          </a:p>
          <a:p>
            <a:pPr marL="984250" lvl="1" indent="-171450">
              <a:buFont typeface="Wingdings" panose="05000000000000000000" pitchFamily="2" charset="2"/>
              <a:buChar char="§"/>
            </a:pPr>
            <a:endParaRPr lang="cs-CZ" sz="1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cs-CZ" sz="11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11/2023 – Svodná komise DPP </a:t>
            </a:r>
            <a:r>
              <a:rPr lang="cs-CZ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dává </a:t>
            </a:r>
            <a:r>
              <a:rPr lang="cs-CZ" sz="11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souhlasné stanovisko </a:t>
            </a:r>
            <a:r>
              <a:rPr lang="cs-CZ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se Studií ETC </a:t>
            </a:r>
          </a:p>
          <a:p>
            <a:pPr marL="984250" indent="-171450">
              <a:buFont typeface="Wingdings" panose="05000000000000000000" pitchFamily="2" charset="2"/>
              <a:buChar char="§"/>
            </a:pPr>
            <a:r>
              <a:rPr lang="cs-CZ" sz="1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„Studii vnímáme jako vhodný podklad pro další přípravu akce v režii Hlavního města Prahy, které může projektovou přípravu zadat Dopravnímu podniku hl. m. Prahy, a.s., bude-li zajištěn probíhající proces zajištění souladu s územním plánem. (Změna Z3860 bude schválena na konci roku 2024).“</a:t>
            </a:r>
          </a:p>
          <a:p>
            <a:pPr marL="85725"/>
            <a:r>
              <a:rPr lang="cs-CZ" sz="1600" b="1" u="sng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Další postup: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1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HMP zadá DPP </a:t>
            </a:r>
            <a:r>
              <a:rPr lang="cs-CZ" sz="1100" b="1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zpracování technické studie (cca 6 měsíců)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1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Schválení technické studie v orgánech HMP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100" b="1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Výkup pozemků (DPP/HMP?)</a:t>
            </a:r>
            <a:endParaRPr lang="cs-CZ" sz="1100" b="1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cs-CZ" sz="1100" b="1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HMP </a:t>
            </a:r>
            <a:r>
              <a:rPr lang="cs-CZ" sz="11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zadá DPP zpracování povolovacího záměru, následně prováděcího projektu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1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DPP – veřejná zakázka na zhotovitele stavby</a:t>
            </a:r>
            <a:endParaRPr lang="cs-CZ" sz="11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030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D22C52B5-AFAD-4721-8038-6AEC9EA2DB0B}"/>
              </a:ext>
            </a:extLst>
          </p:cNvPr>
          <p:cNvSpPr txBox="1">
            <a:spLocks/>
          </p:cNvSpPr>
          <p:nvPr/>
        </p:nvSpPr>
        <p:spPr>
          <a:xfrm>
            <a:off x="65348" y="701522"/>
            <a:ext cx="8335938" cy="414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000" b="1" dirty="0"/>
              <a:t>Soulad s ÚP SÚ HMP zajištěn - Z3860 – schválení 02/25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F6C6E8-40F8-5BE9-F3BB-FE0970DE1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0461" y="2645483"/>
            <a:ext cx="6822181" cy="410517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9CE9ED0-89FE-C365-9352-38531AA62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70" y="1253062"/>
            <a:ext cx="4066147" cy="200443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72334003-26AE-1A8C-FFA5-EE93ECE4D1E4}"/>
              </a:ext>
            </a:extLst>
          </p:cNvPr>
          <p:cNvCxnSpPr>
            <a:cxnSpLocks/>
          </p:cNvCxnSpPr>
          <p:nvPr/>
        </p:nvCxnSpPr>
        <p:spPr>
          <a:xfrm flipH="1" flipV="1">
            <a:off x="2047631" y="2922954"/>
            <a:ext cx="1172647" cy="329129"/>
          </a:xfrm>
          <a:prstGeom prst="straightConnector1">
            <a:avLst/>
          </a:prstGeom>
          <a:ln>
            <a:solidFill>
              <a:srgbClr val="F622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0138291-3D6A-04DF-5434-2815177CF276}"/>
              </a:ext>
            </a:extLst>
          </p:cNvPr>
          <p:cNvSpPr txBox="1"/>
          <p:nvPr/>
        </p:nvSpPr>
        <p:spPr>
          <a:xfrm>
            <a:off x="7402665" y="2644212"/>
            <a:ext cx="1629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Změna Z3860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C6E27C2C-0A7F-A3D8-DA50-5FD2ADF4D4B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6174" y="722676"/>
            <a:ext cx="2776468" cy="1871779"/>
          </a:xfrm>
          <a:prstGeom prst="rect">
            <a:avLst/>
          </a:pr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B0E1B6D6-3826-A8C0-2A6F-3516B0E738FC}"/>
              </a:ext>
            </a:extLst>
          </p:cNvPr>
          <p:cNvSpPr txBox="1"/>
          <p:nvPr/>
        </p:nvSpPr>
        <p:spPr>
          <a:xfrm>
            <a:off x="6198605" y="671646"/>
            <a:ext cx="28728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Změna Z3269 nahrazena Z3860</a:t>
            </a:r>
          </a:p>
        </p:txBody>
      </p: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9B04EE9B-ED08-7065-2A48-0245C3B5FBC4}"/>
              </a:ext>
            </a:extLst>
          </p:cNvPr>
          <p:cNvGrpSpPr/>
          <p:nvPr/>
        </p:nvGrpSpPr>
        <p:grpSpPr>
          <a:xfrm>
            <a:off x="6482762" y="934135"/>
            <a:ext cx="2442600" cy="1660320"/>
            <a:chOff x="6209546" y="826497"/>
            <a:chExt cx="2442600" cy="166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9" name="Rukopis 28">
                  <a:extLst>
                    <a:ext uri="{FF2B5EF4-FFF2-40B4-BE49-F238E27FC236}">
                      <a16:creationId xmlns:a16="http://schemas.microsoft.com/office/drawing/2014/main" id="{62341467-B9B6-A419-1262-91659CA2FE24}"/>
                    </a:ext>
                  </a:extLst>
                </p14:cNvPr>
                <p14:cNvContentPartPr/>
                <p14:nvPr/>
              </p14:nvContentPartPr>
              <p14:xfrm>
                <a:off x="6209546" y="826497"/>
                <a:ext cx="2442600" cy="1660320"/>
              </p14:xfrm>
            </p:contentPart>
          </mc:Choice>
          <mc:Fallback xmlns="">
            <p:pic>
              <p:nvPicPr>
                <p:cNvPr id="29" name="Rukopis 28">
                  <a:extLst>
                    <a:ext uri="{FF2B5EF4-FFF2-40B4-BE49-F238E27FC236}">
                      <a16:creationId xmlns:a16="http://schemas.microsoft.com/office/drawing/2014/main" id="{62341467-B9B6-A419-1262-91659CA2FE2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05226" y="822177"/>
                  <a:ext cx="2451240" cy="166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0" name="Rukopis 29">
                  <a:extLst>
                    <a:ext uri="{FF2B5EF4-FFF2-40B4-BE49-F238E27FC236}">
                      <a16:creationId xmlns:a16="http://schemas.microsoft.com/office/drawing/2014/main" id="{D8E363BF-64E7-0609-7B0A-79A2350985A2}"/>
                    </a:ext>
                  </a:extLst>
                </p14:cNvPr>
                <p14:cNvContentPartPr/>
                <p14:nvPr/>
              </p14:nvContentPartPr>
              <p14:xfrm>
                <a:off x="6925226" y="1130697"/>
                <a:ext cx="1290960" cy="952560"/>
              </p14:xfrm>
            </p:contentPart>
          </mc:Choice>
          <mc:Fallback xmlns="">
            <p:pic>
              <p:nvPicPr>
                <p:cNvPr id="30" name="Rukopis 29">
                  <a:extLst>
                    <a:ext uri="{FF2B5EF4-FFF2-40B4-BE49-F238E27FC236}">
                      <a16:creationId xmlns:a16="http://schemas.microsoft.com/office/drawing/2014/main" id="{D8E363BF-64E7-0609-7B0A-79A2350985A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20906" y="1126377"/>
                  <a:ext cx="1299600" cy="961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Obdélník 1">
            <a:extLst>
              <a:ext uri="{FF2B5EF4-FFF2-40B4-BE49-F238E27FC236}">
                <a16:creationId xmlns:a16="http://schemas.microsoft.com/office/drawing/2014/main" id="{4B9C558C-6F9B-DB0B-4CE1-E3ACFCE191C0}"/>
              </a:ext>
            </a:extLst>
          </p:cNvPr>
          <p:cNvSpPr/>
          <p:nvPr/>
        </p:nvSpPr>
        <p:spPr>
          <a:xfrm rot="5400000">
            <a:off x="4261241" y="-4262760"/>
            <a:ext cx="619999" cy="9145519"/>
          </a:xfrm>
          <a:prstGeom prst="rect">
            <a:avLst/>
          </a:prstGeom>
          <a:solidFill>
            <a:srgbClr val="367E6B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89D4DB6-724E-476D-87C4-E8BCAE7B7420}"/>
              </a:ext>
            </a:extLst>
          </p:cNvPr>
          <p:cNvSpPr txBox="1"/>
          <p:nvPr/>
        </p:nvSpPr>
        <p:spPr>
          <a:xfrm>
            <a:off x="-3040" y="99081"/>
            <a:ext cx="8932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+mj-lt"/>
              </a:rPr>
              <a:t>TT do Malého háje (Štěrboholy, Dolní Měcholupy)</a:t>
            </a:r>
          </a:p>
        </p:txBody>
      </p:sp>
    </p:spTree>
    <p:extLst>
      <p:ext uri="{BB962C8B-B14F-4D97-AF65-F5344CB8AC3E}">
        <p14:creationId xmlns:p14="http://schemas.microsoft.com/office/powerpoint/2010/main" val="3651837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D8F468-3BDC-1C53-4C4B-AE4B2D9FB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354" y="2688351"/>
            <a:ext cx="5716437" cy="401675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DAD2A47-93F2-45A8-A2BA-CE6C4CF7D80D}"/>
              </a:ext>
            </a:extLst>
          </p:cNvPr>
          <p:cNvSpPr/>
          <p:nvPr/>
        </p:nvSpPr>
        <p:spPr>
          <a:xfrm rot="5400000">
            <a:off x="4195893" y="-4197411"/>
            <a:ext cx="750696" cy="9145519"/>
          </a:xfrm>
          <a:prstGeom prst="rect">
            <a:avLst/>
          </a:prstGeom>
          <a:solidFill>
            <a:srgbClr val="367E6B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1" name="Tabulka 2">
            <a:extLst>
              <a:ext uri="{FF2B5EF4-FFF2-40B4-BE49-F238E27FC236}">
                <a16:creationId xmlns:a16="http://schemas.microsoft.com/office/drawing/2014/main" id="{5E5D52AB-D679-4B81-9E02-12F65A7737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811682"/>
              </p:ext>
            </p:extLst>
          </p:nvPr>
        </p:nvGraphicFramePr>
        <p:xfrm>
          <a:off x="582762" y="750695"/>
          <a:ext cx="8246194" cy="19202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552524">
                  <a:extLst>
                    <a:ext uri="{9D8B030D-6E8A-4147-A177-3AD203B41FA5}">
                      <a16:colId xmlns:a16="http://schemas.microsoft.com/office/drawing/2014/main" val="4228874260"/>
                    </a:ext>
                  </a:extLst>
                </a:gridCol>
                <a:gridCol w="2970918">
                  <a:extLst>
                    <a:ext uri="{9D8B030D-6E8A-4147-A177-3AD203B41FA5}">
                      <a16:colId xmlns:a16="http://schemas.microsoft.com/office/drawing/2014/main" val="4160916859"/>
                    </a:ext>
                  </a:extLst>
                </a:gridCol>
                <a:gridCol w="2722752">
                  <a:extLst>
                    <a:ext uri="{9D8B030D-6E8A-4147-A177-3AD203B41FA5}">
                      <a16:colId xmlns:a16="http://schemas.microsoft.com/office/drawing/2014/main" val="1778571790"/>
                    </a:ext>
                  </a:extLst>
                </a:gridCol>
              </a:tblGrid>
              <a:tr h="262314">
                <a:tc>
                  <a:txBody>
                    <a:bodyPr/>
                    <a:lstStyle/>
                    <a:p>
                      <a:r>
                        <a:rPr lang="cs-CZ" sz="1200" b="0" dirty="0"/>
                        <a:t>SCHVÁLENÍ ZMĚNY ÚP V ZHMP</a:t>
                      </a:r>
                      <a:endParaRPr lang="cs-CZ" sz="1200" b="0" dirty="0">
                        <a:latin typeface="+mj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200" b="0" dirty="0"/>
                        <a:t>02/2025</a:t>
                      </a:r>
                      <a:endParaRPr lang="cs-CZ" sz="1200" b="0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cs-CZ" sz="1400" b="0" dirty="0">
                          <a:latin typeface="+mj-lt"/>
                        </a:rPr>
                        <a:t>710.000 </a:t>
                      </a:r>
                      <a:r>
                        <a:rPr lang="cs-CZ" sz="1400" b="0" kern="1200" dirty="0">
                          <a:solidFill>
                            <a:schemeClr val="dk1"/>
                          </a:solidFill>
                          <a:latin typeface="+mj-lt"/>
                        </a:rPr>
                        <a:t>m</a:t>
                      </a:r>
                      <a:r>
                        <a:rPr lang="cs-CZ" sz="1400" b="0" kern="1200" baseline="30000" dirty="0">
                          <a:solidFill>
                            <a:schemeClr val="dk1"/>
                          </a:solidFill>
                          <a:latin typeface="+mj-lt"/>
                        </a:rPr>
                        <a:t>2</a:t>
                      </a:r>
                      <a:endParaRPr lang="cs-CZ" sz="14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312578"/>
                  </a:ext>
                </a:extLst>
              </a:tr>
              <a:tr h="262314">
                <a:tc>
                  <a:txBody>
                    <a:bodyPr/>
                    <a:lstStyle/>
                    <a:p>
                      <a:r>
                        <a:rPr lang="cs-CZ" sz="1200" b="0" dirty="0"/>
                        <a:t>TRASA TT</a:t>
                      </a:r>
                      <a:endParaRPr lang="cs-CZ" sz="12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/>
                        <a:t>z Ústřední dílny DP (Černokostelecká)</a:t>
                      </a:r>
                      <a:endParaRPr lang="cs-CZ" sz="12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/>
                        <a:t>do Malého háje (</a:t>
                      </a:r>
                      <a:r>
                        <a:rPr lang="cs-CZ" sz="1200" b="0" dirty="0" err="1"/>
                        <a:t>Kardausova</a:t>
                      </a:r>
                      <a:r>
                        <a:rPr lang="cs-CZ" sz="1200" b="0" dirty="0"/>
                        <a:t>)</a:t>
                      </a:r>
                      <a:endParaRPr lang="cs-CZ" sz="12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649412"/>
                  </a:ext>
                </a:extLst>
              </a:tr>
              <a:tr h="262314">
                <a:tc>
                  <a:txBody>
                    <a:bodyPr/>
                    <a:lstStyle/>
                    <a:p>
                      <a:r>
                        <a:rPr lang="cs-CZ" sz="1200" b="0" dirty="0"/>
                        <a:t>DÉLKA TRASY (ORIENTAČNĚ)</a:t>
                      </a:r>
                      <a:endParaRPr lang="cs-CZ" sz="1200" b="0" dirty="0">
                        <a:latin typeface="+mj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200" b="0" dirty="0"/>
                        <a:t> cca 3,3 km</a:t>
                      </a:r>
                      <a:endParaRPr lang="cs-CZ" sz="1200" b="0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cs-CZ" sz="1400" b="0" dirty="0">
                          <a:latin typeface="+mj-lt"/>
                        </a:rPr>
                        <a:t>4.857 </a:t>
                      </a:r>
                      <a:r>
                        <a:rPr lang="cs-CZ" sz="1400" b="0" dirty="0" err="1">
                          <a:latin typeface="+mj-lt"/>
                        </a:rPr>
                        <a:t>b.j</a:t>
                      </a:r>
                      <a:r>
                        <a:rPr lang="cs-CZ" sz="1400" b="0" dirty="0">
                          <a:latin typeface="+mj-lt"/>
                        </a:rPr>
                        <a:t>. (100 RD)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886495"/>
                  </a:ext>
                </a:extLst>
              </a:tr>
              <a:tr h="262314">
                <a:tc>
                  <a:txBody>
                    <a:bodyPr/>
                    <a:lstStyle/>
                    <a:p>
                      <a:r>
                        <a:rPr lang="cs-CZ" sz="1200" b="0" dirty="0"/>
                        <a:t>VÝMĚRA DOTČENÝCH POZEMKŮ</a:t>
                      </a:r>
                      <a:endParaRPr lang="cs-CZ" sz="1050" b="0" dirty="0">
                        <a:latin typeface="+mj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200" b="0" dirty="0"/>
                        <a:t>cca 43.000 m2</a:t>
                      </a:r>
                      <a:endParaRPr lang="cs-CZ" sz="1200" b="0" kern="1200" dirty="0">
                        <a:solidFill>
                          <a:schemeClr val="dk1"/>
                        </a:solidFill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cs-CZ" sz="1400" b="0" dirty="0">
                          <a:latin typeface="+mj-lt"/>
                        </a:rPr>
                        <a:t>9.600 </a:t>
                      </a:r>
                      <a:r>
                        <a:rPr lang="cs-CZ" sz="1400" b="0" kern="1200" dirty="0">
                          <a:solidFill>
                            <a:schemeClr val="dk1"/>
                          </a:solidFill>
                          <a:latin typeface="+mj-lt"/>
                        </a:rPr>
                        <a:t>obyvatel</a:t>
                      </a:r>
                      <a:endParaRPr lang="cs-CZ" sz="14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050153"/>
                  </a:ext>
                </a:extLst>
              </a:tr>
              <a:tr h="262314">
                <a:tc>
                  <a:txBody>
                    <a:bodyPr/>
                    <a:lstStyle/>
                    <a:p>
                      <a:r>
                        <a:rPr lang="cs-CZ" sz="1050" b="0" dirty="0"/>
                        <a:t>1. ČÁST (Černokostelecká – Kutnohorská)</a:t>
                      </a:r>
                      <a:endParaRPr lang="cs-CZ" sz="1050" b="0" dirty="0">
                        <a:latin typeface="+mj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200" b="0" kern="1200" dirty="0">
                          <a:solidFill>
                            <a:schemeClr val="dk1"/>
                          </a:solidFill>
                        </a:rPr>
                        <a:t>10.600 m</a:t>
                      </a:r>
                      <a:r>
                        <a:rPr lang="cs-CZ" sz="1200" b="0" kern="1200" baseline="30000" dirty="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cs-CZ" sz="1200" b="0" kern="1200" dirty="0">
                          <a:solidFill>
                            <a:schemeClr val="dk1"/>
                          </a:solidFill>
                        </a:rPr>
                        <a:t> – cca 70 % vlastní HMP a DPP, 3.500 m</a:t>
                      </a:r>
                      <a:r>
                        <a:rPr lang="cs-CZ" sz="1200" b="0" kern="1200" baseline="30000" dirty="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cs-CZ" sz="1200" b="0" kern="120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cs-CZ" sz="1200" b="0" kern="1200" dirty="0" err="1">
                          <a:solidFill>
                            <a:schemeClr val="dk1"/>
                          </a:solidFill>
                        </a:rPr>
                        <a:t>fyz</a:t>
                      </a:r>
                      <a:r>
                        <a:rPr lang="cs-CZ" sz="1200" b="0" kern="1200" dirty="0">
                          <a:solidFill>
                            <a:schemeClr val="dk1"/>
                          </a:solidFill>
                        </a:rPr>
                        <a:t>. a práv. osoby</a:t>
                      </a:r>
                      <a:endParaRPr lang="cs-CZ" sz="1200" b="0" kern="1200" dirty="0">
                        <a:solidFill>
                          <a:schemeClr val="dk1"/>
                        </a:solidFill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84494"/>
                  </a:ext>
                </a:extLst>
              </a:tr>
              <a:tr h="262314">
                <a:tc>
                  <a:txBody>
                    <a:bodyPr/>
                    <a:lstStyle/>
                    <a:p>
                      <a:r>
                        <a:rPr lang="cs-CZ" sz="1050" b="0" dirty="0"/>
                        <a:t>2. ČÁST (Kutnohorská - </a:t>
                      </a:r>
                      <a:r>
                        <a:rPr lang="cs-CZ" sz="1050" b="0" dirty="0" err="1"/>
                        <a:t>Kardausova</a:t>
                      </a:r>
                      <a:r>
                        <a:rPr lang="cs-CZ" sz="1050" b="0" dirty="0"/>
                        <a:t>)</a:t>
                      </a:r>
                      <a:endParaRPr lang="cs-CZ" sz="1050" b="0" dirty="0">
                        <a:latin typeface="+mj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200" b="0" kern="1200" dirty="0">
                          <a:solidFill>
                            <a:schemeClr val="dk1"/>
                          </a:solidFill>
                        </a:rPr>
                        <a:t>20.000 m</a:t>
                      </a:r>
                      <a:r>
                        <a:rPr lang="cs-CZ" sz="1200" b="0" kern="1200" baseline="30000" dirty="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cs-CZ" sz="1200" b="0" kern="1200" dirty="0">
                          <a:solidFill>
                            <a:schemeClr val="dk1"/>
                          </a:solidFill>
                        </a:rPr>
                        <a:t> – 80 % vlastní HMP a DPP</a:t>
                      </a:r>
                      <a:endParaRPr lang="cs-CZ" sz="1200" b="0" kern="1200" dirty="0">
                        <a:solidFill>
                          <a:schemeClr val="dk1"/>
                        </a:solidFill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9366"/>
                  </a:ext>
                </a:extLst>
              </a:tr>
              <a:tr h="262314">
                <a:tc>
                  <a:txBody>
                    <a:bodyPr/>
                    <a:lstStyle/>
                    <a:p>
                      <a:r>
                        <a:rPr lang="cs-CZ" sz="1050" b="0" dirty="0"/>
                        <a:t>3. ČÁST (</a:t>
                      </a:r>
                      <a:r>
                        <a:rPr lang="cs-CZ" sz="1050" b="0" dirty="0" err="1"/>
                        <a:t>Kardausova</a:t>
                      </a:r>
                      <a:r>
                        <a:rPr lang="cs-CZ" sz="1050" b="0" dirty="0"/>
                        <a:t> – </a:t>
                      </a:r>
                      <a:r>
                        <a:rPr lang="cs-CZ" sz="1050" b="0"/>
                        <a:t>Malý háj)</a:t>
                      </a:r>
                      <a:endParaRPr lang="cs-CZ" sz="1050" b="0" dirty="0">
                        <a:latin typeface="+mj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200" b="0" kern="1200" dirty="0">
                          <a:solidFill>
                            <a:schemeClr val="dk1"/>
                          </a:solidFill>
                        </a:rPr>
                        <a:t>12.000 m</a:t>
                      </a:r>
                      <a:r>
                        <a:rPr lang="cs-CZ" sz="1200" b="0" kern="1200" baseline="30000" dirty="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cs-CZ" sz="1200" b="0" kern="1200" dirty="0">
                          <a:solidFill>
                            <a:schemeClr val="dk1"/>
                          </a:solidFill>
                        </a:rPr>
                        <a:t> – pozemky zajistí investor v lokalitě (FINEP)</a:t>
                      </a:r>
                      <a:endParaRPr lang="cs-CZ" sz="1200" b="0" kern="1200" dirty="0">
                        <a:solidFill>
                          <a:schemeClr val="dk1"/>
                        </a:solidFill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133675"/>
                  </a:ext>
                </a:extLst>
              </a:tr>
            </a:tbl>
          </a:graphicData>
        </a:graphic>
      </p:graphicFrame>
      <p:sp>
        <p:nvSpPr>
          <p:cNvPr id="43" name="TextovéPole 42">
            <a:extLst>
              <a:ext uri="{FF2B5EF4-FFF2-40B4-BE49-F238E27FC236}">
                <a16:creationId xmlns:a16="http://schemas.microsoft.com/office/drawing/2014/main" id="{C166F9FD-15E2-3C07-2553-585DF698C635}"/>
              </a:ext>
            </a:extLst>
          </p:cNvPr>
          <p:cNvSpPr txBox="1"/>
          <p:nvPr/>
        </p:nvSpPr>
        <p:spPr>
          <a:xfrm>
            <a:off x="2606575" y="3749410"/>
            <a:ext cx="342343" cy="369332"/>
          </a:xfrm>
          <a:prstGeom prst="rect">
            <a:avLst/>
          </a:prstGeom>
          <a:solidFill>
            <a:srgbClr val="FFFFFF">
              <a:alpha val="49020"/>
            </a:srgb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3CE58C0A-13F4-EA93-53CF-6CEC0D2EC566}"/>
              </a:ext>
            </a:extLst>
          </p:cNvPr>
          <p:cNvSpPr txBox="1"/>
          <p:nvPr/>
        </p:nvSpPr>
        <p:spPr>
          <a:xfrm>
            <a:off x="4400828" y="4830728"/>
            <a:ext cx="342343" cy="369332"/>
          </a:xfrm>
          <a:prstGeom prst="rect">
            <a:avLst/>
          </a:prstGeom>
          <a:solidFill>
            <a:srgbClr val="FFFFFF">
              <a:alpha val="49020"/>
            </a:srgb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E0"/>
                </a:solidFill>
              </a:rPr>
              <a:t>2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06BCBEF9-558E-7837-61E4-A87A3293A75F}"/>
              </a:ext>
            </a:extLst>
          </p:cNvPr>
          <p:cNvSpPr txBox="1"/>
          <p:nvPr/>
        </p:nvSpPr>
        <p:spPr>
          <a:xfrm>
            <a:off x="5713164" y="4974234"/>
            <a:ext cx="342343" cy="369332"/>
          </a:xfrm>
          <a:prstGeom prst="rect">
            <a:avLst/>
          </a:prstGeom>
          <a:solidFill>
            <a:srgbClr val="FFFFFF">
              <a:alpha val="49020"/>
            </a:srgb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622AA"/>
                </a:solidFill>
              </a:rPr>
              <a:t>3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52C3758-81D3-C1A6-C92D-047DEE04F034}"/>
              </a:ext>
            </a:extLst>
          </p:cNvPr>
          <p:cNvSpPr txBox="1">
            <a:spLocks/>
          </p:cNvSpPr>
          <p:nvPr/>
        </p:nvSpPr>
        <p:spPr>
          <a:xfrm>
            <a:off x="493017" y="34652"/>
            <a:ext cx="8156448" cy="825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PRODLOUŽENÍ TRAMVAJOVÉ TRATI DO ŠTĚRBOHOL (MALÝ HÁJ)</a:t>
            </a:r>
          </a:p>
          <a:p>
            <a:r>
              <a:rPr lang="cs-CZ" sz="1600" dirty="0"/>
              <a:t>PŘEDBĚŽNÁ TECHNICKÁ STUDIE (</a:t>
            </a:r>
            <a:r>
              <a:rPr lang="cs-CZ" sz="1600" dirty="0" err="1"/>
              <a:t>European</a:t>
            </a:r>
            <a:r>
              <a:rPr lang="cs-CZ" sz="1600" dirty="0"/>
              <a:t> </a:t>
            </a:r>
            <a:r>
              <a:rPr lang="cs-CZ" sz="1600" dirty="0" err="1"/>
              <a:t>Transportation</a:t>
            </a:r>
            <a:r>
              <a:rPr lang="cs-CZ" sz="1600" dirty="0"/>
              <a:t> </a:t>
            </a:r>
            <a:r>
              <a:rPr lang="cs-CZ" sz="1600" dirty="0" err="1"/>
              <a:t>Consultancy</a:t>
            </a:r>
            <a:r>
              <a:rPr lang="cs-CZ" sz="1600" dirty="0"/>
              <a:t>, s.r.o.)</a:t>
            </a:r>
          </a:p>
          <a:p>
            <a:r>
              <a:rPr lang="cs-CZ" sz="1600" dirty="0"/>
              <a:t>10/2023</a:t>
            </a:r>
          </a:p>
        </p:txBody>
      </p:sp>
    </p:spTree>
    <p:extLst>
      <p:ext uri="{BB962C8B-B14F-4D97-AF65-F5344CB8AC3E}">
        <p14:creationId xmlns:p14="http://schemas.microsoft.com/office/powerpoint/2010/main" val="2569896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0095D32C-1FE7-C71D-B868-BA77FD4E6030}"/>
              </a:ext>
            </a:extLst>
          </p:cNvPr>
          <p:cNvSpPr/>
          <p:nvPr/>
        </p:nvSpPr>
        <p:spPr>
          <a:xfrm rot="5400000">
            <a:off x="3897129" y="-3897127"/>
            <a:ext cx="1351264" cy="9145519"/>
          </a:xfrm>
          <a:prstGeom prst="rect">
            <a:avLst/>
          </a:prstGeom>
          <a:solidFill>
            <a:srgbClr val="367E6B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C6AEF1F3-8D07-49FD-B9AB-B6C1044B6817}"/>
              </a:ext>
            </a:extLst>
          </p:cNvPr>
          <p:cNvSpPr txBox="1">
            <a:spLocks/>
          </p:cNvSpPr>
          <p:nvPr/>
        </p:nvSpPr>
        <p:spPr>
          <a:xfrm>
            <a:off x="493777" y="59101"/>
            <a:ext cx="8156448" cy="1292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PRODLOUŽENÍ TRAMVAJOVÉ TRATI DO ŠTĚRBOHOL (MALÝ HÁJ)</a:t>
            </a:r>
          </a:p>
          <a:p>
            <a:r>
              <a:rPr lang="cs-CZ" sz="1600" dirty="0"/>
              <a:t>PŘEDBĚŽNÁ TECHNICKÁ STUDIE – ÚSEK 1</a:t>
            </a:r>
          </a:p>
          <a:p>
            <a:r>
              <a:rPr lang="cs-CZ" sz="1600" dirty="0"/>
              <a:t>10/2023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E80F294-129E-2A27-5398-0926F970A426}"/>
              </a:ext>
            </a:extLst>
          </p:cNvPr>
          <p:cNvSpPr txBox="1"/>
          <p:nvPr/>
        </p:nvSpPr>
        <p:spPr>
          <a:xfrm>
            <a:off x="439069" y="1410366"/>
            <a:ext cx="666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3" name="Obrázek 2" descr="Obsah obrázku text, mapa, atlas, snímek obrazovky&#10;&#10;Popis byl vytvořen automaticky">
            <a:extLst>
              <a:ext uri="{FF2B5EF4-FFF2-40B4-BE49-F238E27FC236}">
                <a16:creationId xmlns:a16="http://schemas.microsoft.com/office/drawing/2014/main" id="{664E5985-DABD-78CD-0D66-A0D967550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717"/>
            <a:ext cx="9144000" cy="431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01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0095D32C-1FE7-C71D-B868-BA77FD4E6030}"/>
              </a:ext>
            </a:extLst>
          </p:cNvPr>
          <p:cNvSpPr/>
          <p:nvPr/>
        </p:nvSpPr>
        <p:spPr>
          <a:xfrm rot="5400000">
            <a:off x="3897129" y="-3897127"/>
            <a:ext cx="1351264" cy="9145519"/>
          </a:xfrm>
          <a:prstGeom prst="rect">
            <a:avLst/>
          </a:prstGeom>
          <a:solidFill>
            <a:srgbClr val="367E6B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C6AEF1F3-8D07-49FD-B9AB-B6C1044B6817}"/>
              </a:ext>
            </a:extLst>
          </p:cNvPr>
          <p:cNvSpPr txBox="1">
            <a:spLocks/>
          </p:cNvSpPr>
          <p:nvPr/>
        </p:nvSpPr>
        <p:spPr>
          <a:xfrm>
            <a:off x="493777" y="59101"/>
            <a:ext cx="8156448" cy="1292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PRODLOUŽENÍ TRAMVAJOVÉ TRATI DO ŠTĚRBOHOL (MALÝ HÁJ)</a:t>
            </a:r>
          </a:p>
          <a:p>
            <a:r>
              <a:rPr lang="cs-CZ" sz="1600" dirty="0"/>
              <a:t>PŘEDBĚŽNÁ TECHNICKÁ STUDIE – ÚSEK 2</a:t>
            </a:r>
          </a:p>
          <a:p>
            <a:r>
              <a:rPr lang="cs-CZ" sz="1600" dirty="0"/>
              <a:t>10/2023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E80F294-129E-2A27-5398-0926F970A426}"/>
              </a:ext>
            </a:extLst>
          </p:cNvPr>
          <p:cNvSpPr txBox="1"/>
          <p:nvPr/>
        </p:nvSpPr>
        <p:spPr>
          <a:xfrm>
            <a:off x="439069" y="1410366"/>
            <a:ext cx="666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Obrázek 3" descr="Obsah obrázku text, mapa, snímek obrazovky&#10;&#10;Popis byl vytvořen automaticky">
            <a:extLst>
              <a:ext uri="{FF2B5EF4-FFF2-40B4-BE49-F238E27FC236}">
                <a16:creationId xmlns:a16="http://schemas.microsoft.com/office/drawing/2014/main" id="{9E8C993D-A493-DF8E-C106-AF5C84F57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757"/>
            <a:ext cx="9144000" cy="431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08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0095D32C-1FE7-C71D-B868-BA77FD4E6030}"/>
              </a:ext>
            </a:extLst>
          </p:cNvPr>
          <p:cNvSpPr/>
          <p:nvPr/>
        </p:nvSpPr>
        <p:spPr>
          <a:xfrm rot="5400000">
            <a:off x="3897129" y="-3897127"/>
            <a:ext cx="1351264" cy="9145519"/>
          </a:xfrm>
          <a:prstGeom prst="rect">
            <a:avLst/>
          </a:prstGeom>
          <a:solidFill>
            <a:srgbClr val="367E6B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C6AEF1F3-8D07-49FD-B9AB-B6C1044B6817}"/>
              </a:ext>
            </a:extLst>
          </p:cNvPr>
          <p:cNvSpPr txBox="1">
            <a:spLocks/>
          </p:cNvSpPr>
          <p:nvPr/>
        </p:nvSpPr>
        <p:spPr>
          <a:xfrm>
            <a:off x="493777" y="59101"/>
            <a:ext cx="8156448" cy="1292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/>
              <a:t>PRODLOUŽENÍ TRAMVAJOVÉ TRATI DO ŠTĚRBOHOL (MALÝ HÁJ)</a:t>
            </a:r>
          </a:p>
          <a:p>
            <a:r>
              <a:rPr lang="cs-CZ" sz="1600" dirty="0"/>
              <a:t>PŘEDBĚŽNÁ TECHNICKÁ STUDIE – ÚSEK 3</a:t>
            </a:r>
          </a:p>
          <a:p>
            <a:r>
              <a:rPr lang="cs-CZ" sz="1600" dirty="0"/>
              <a:t>10/2023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E80F294-129E-2A27-5398-0926F970A426}"/>
              </a:ext>
            </a:extLst>
          </p:cNvPr>
          <p:cNvSpPr txBox="1"/>
          <p:nvPr/>
        </p:nvSpPr>
        <p:spPr>
          <a:xfrm>
            <a:off x="439069" y="1410366"/>
            <a:ext cx="666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3" name="Obrázek 2" descr="Obsah obrázku text, mapa, atlas, snímek obrazovky&#10;&#10;Popis byl vytvořen automaticky">
            <a:extLst>
              <a:ext uri="{FF2B5EF4-FFF2-40B4-BE49-F238E27FC236}">
                <a16:creationId xmlns:a16="http://schemas.microsoft.com/office/drawing/2014/main" id="{4256C2A4-33E8-2778-A7FF-E2CE116E8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717"/>
            <a:ext cx="9144000" cy="431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10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0095D32C-1FE7-C71D-B868-BA77FD4E6030}"/>
              </a:ext>
            </a:extLst>
          </p:cNvPr>
          <p:cNvSpPr/>
          <p:nvPr/>
        </p:nvSpPr>
        <p:spPr>
          <a:xfrm rot="5400000">
            <a:off x="4195894" y="-4196611"/>
            <a:ext cx="750696" cy="9145519"/>
          </a:xfrm>
          <a:prstGeom prst="rect">
            <a:avLst/>
          </a:prstGeom>
          <a:solidFill>
            <a:srgbClr val="367E6B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C6AEF1F3-8D07-49FD-B9AB-B6C1044B6817}"/>
              </a:ext>
            </a:extLst>
          </p:cNvPr>
          <p:cNvSpPr txBox="1">
            <a:spLocks/>
          </p:cNvSpPr>
          <p:nvPr/>
        </p:nvSpPr>
        <p:spPr>
          <a:xfrm>
            <a:off x="493777" y="59101"/>
            <a:ext cx="8156448" cy="559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/>
              <a:t>Tramvajová trať do Dolních Měcholup</a:t>
            </a:r>
            <a:endParaRPr lang="cs-CZ" sz="24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E80F294-129E-2A27-5398-0926F970A426}"/>
              </a:ext>
            </a:extLst>
          </p:cNvPr>
          <p:cNvSpPr txBox="1"/>
          <p:nvPr/>
        </p:nvSpPr>
        <p:spPr>
          <a:xfrm>
            <a:off x="493777" y="914400"/>
            <a:ext cx="66665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Soulad s ÚP – Z3860 (02/25)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Předběžná technická studie (ETC)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Souhlasné stanovisko Svodné komise DPP s Předběžnou technickou studií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Většina pozemků ve vlastnictví HMP či spolupracujícího investora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B1DB65D-4998-14AE-D00C-2984C5B64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34" y="2477476"/>
            <a:ext cx="3761895" cy="399756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9A8AB05-718A-15F6-A05A-0139D9D45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428" y="2478305"/>
            <a:ext cx="3761895" cy="261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5750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12283</TotalTime>
  <Words>607</Words>
  <Application>Microsoft Office PowerPoint</Application>
  <PresentationFormat>Předvádění na obrazovce (4:3)</PresentationFormat>
  <Paragraphs>91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Barbora Šumberová</dc:creator>
  <cp:lastModifiedBy>Barbora Šumberová</cp:lastModifiedBy>
  <cp:revision>65</cp:revision>
  <cp:lastPrinted>2023-05-29T10:13:12Z</cp:lastPrinted>
  <dcterms:created xsi:type="dcterms:W3CDTF">2020-09-30T15:05:33Z</dcterms:created>
  <dcterms:modified xsi:type="dcterms:W3CDTF">2024-04-15T15:16:44Z</dcterms:modified>
</cp:coreProperties>
</file>